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10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6DA9-D143-4FBD-A6F5-3829624E6FF2}" type="datetimeFigureOut">
              <a:rPr lang="hu-HU" smtClean="0"/>
              <a:t>2021. 11. 21.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CC7C-0A04-4873-A6CA-B0A8704DCA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19730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6DA9-D143-4FBD-A6F5-3829624E6FF2}" type="datetimeFigureOut">
              <a:rPr lang="hu-HU" smtClean="0"/>
              <a:t>2021. 11. 21.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CC7C-0A04-4873-A6CA-B0A8704DCA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7969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6DA9-D143-4FBD-A6F5-3829624E6FF2}" type="datetimeFigureOut">
              <a:rPr lang="hu-HU" smtClean="0"/>
              <a:t>2021. 11. 21.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CC7C-0A04-4873-A6CA-B0A8704DCA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2283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6DA9-D143-4FBD-A6F5-3829624E6FF2}" type="datetimeFigureOut">
              <a:rPr lang="hu-HU" smtClean="0"/>
              <a:t>2021. 11. 21.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CC7C-0A04-4873-A6CA-B0A8704DCA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9663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6DA9-D143-4FBD-A6F5-3829624E6FF2}" type="datetimeFigureOut">
              <a:rPr lang="hu-HU" smtClean="0"/>
              <a:t>2021. 11. 21.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CC7C-0A04-4873-A6CA-B0A8704DCA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311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6DA9-D143-4FBD-A6F5-3829624E6FF2}" type="datetimeFigureOut">
              <a:rPr lang="hu-HU" smtClean="0"/>
              <a:t>2021. 11. 21.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CC7C-0A04-4873-A6CA-B0A8704DCA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3687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6DA9-D143-4FBD-A6F5-3829624E6FF2}" type="datetimeFigureOut">
              <a:rPr lang="hu-HU" smtClean="0"/>
              <a:t>2021. 11. 21.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CC7C-0A04-4873-A6CA-B0A8704DCA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6860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6DA9-D143-4FBD-A6F5-3829624E6FF2}" type="datetimeFigureOut">
              <a:rPr lang="hu-HU" smtClean="0"/>
              <a:t>2021. 11. 21.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CC7C-0A04-4873-A6CA-B0A8704DCA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1267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6DA9-D143-4FBD-A6F5-3829624E6FF2}" type="datetimeFigureOut">
              <a:rPr lang="hu-HU" smtClean="0"/>
              <a:t>2021. 11. 21.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CC7C-0A04-4873-A6CA-B0A8704DCA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83104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6DA9-D143-4FBD-A6F5-3829624E6FF2}" type="datetimeFigureOut">
              <a:rPr lang="hu-HU" smtClean="0"/>
              <a:t>2021. 11. 21.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CC7C-0A04-4873-A6CA-B0A8704DCA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259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6DA9-D143-4FBD-A6F5-3829624E6FF2}" type="datetimeFigureOut">
              <a:rPr lang="hu-HU" smtClean="0"/>
              <a:t>2021. 11. 21.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CC7C-0A04-4873-A6CA-B0A8704DCA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4407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B6DA9-D143-4FBD-A6F5-3829624E6FF2}" type="datetimeFigureOut">
              <a:rPr lang="hu-HU" smtClean="0"/>
              <a:t>2021. 11. 21.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9CC7C-0A04-4873-A6CA-B0A8704DCA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754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kepzes2021.github.io/index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ss-tricks.com/quick-css-trick-how-to-center-an-object-exactly-in-the-center/" TargetMode="Externa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3schools.com/css/css3_mediaqueries_ex.asp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etbootstrap.com/docs/4.6/components/modal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6/layout/grid/#offsetting-columns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magdi.github.io/kavezo/index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markdownguide.org/basic-syntax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imagecompressor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Kávézó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>
                <a:hlinkClick r:id="rId2"/>
              </a:rPr>
              <a:t>https://kepzes2021.github.io/index.html</a:t>
            </a:r>
            <a:endParaRPr lang="hu-HU" dirty="0" smtClean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40164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438150" y="0"/>
            <a:ext cx="987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- Az egész oldal hátterének tegyük be a </a:t>
            </a:r>
            <a:r>
              <a:rPr lang="hu-HU" b="1" dirty="0" smtClean="0"/>
              <a:t>homebg.jpg</a:t>
            </a:r>
            <a:r>
              <a:rPr lang="hu-HU" dirty="0" smtClean="0"/>
              <a:t> –t, az oldal </a:t>
            </a:r>
            <a:r>
              <a:rPr lang="hu-HU" dirty="0" err="1" smtClean="0"/>
              <a:t>magasságga</a:t>
            </a:r>
            <a:r>
              <a:rPr lang="hu-HU" dirty="0" smtClean="0"/>
              <a:t> töltse ki a teljes </a:t>
            </a:r>
            <a:r>
              <a:rPr lang="hu-HU" dirty="0" err="1" smtClean="0"/>
              <a:t>viewportot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4919052" cy="3883962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961" y="1665971"/>
            <a:ext cx="5790113" cy="4491084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5373187" y="895350"/>
            <a:ext cx="653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-jelenítsük meg az oldalunk </a:t>
            </a:r>
            <a:r>
              <a:rPr lang="hu-HU" b="1" dirty="0" smtClean="0"/>
              <a:t>közepén</a:t>
            </a:r>
            <a:r>
              <a:rPr lang="hu-HU" dirty="0" smtClean="0"/>
              <a:t>, egy tárolóban, </a:t>
            </a:r>
            <a:r>
              <a:rPr lang="hu-HU" b="1" dirty="0" smtClean="0"/>
              <a:t>.</a:t>
            </a:r>
            <a:r>
              <a:rPr lang="hu-HU" b="1" dirty="0" err="1" smtClean="0"/>
              <a:t>intro</a:t>
            </a:r>
            <a:r>
              <a:rPr lang="hu-HU" b="1" dirty="0" smtClean="0"/>
              <a:t> </a:t>
            </a:r>
            <a:r>
              <a:rPr lang="hu-HU" dirty="0" smtClean="0"/>
              <a:t>osztályjelölőt használva, a minta szerinti szöveget:</a:t>
            </a:r>
            <a:endParaRPr lang="hu-HU" dirty="0"/>
          </a:p>
        </p:txBody>
      </p:sp>
      <p:cxnSp>
        <p:nvCxnSpPr>
          <p:cNvPr id="7" name="Egyenes összekötő nyíllal 6"/>
          <p:cNvCxnSpPr/>
          <p:nvPr/>
        </p:nvCxnSpPr>
        <p:spPr>
          <a:xfrm flipH="1">
            <a:off x="8258176" y="1238250"/>
            <a:ext cx="2876549" cy="2190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Kép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4476685"/>
            <a:ext cx="3269263" cy="1486029"/>
          </a:xfrm>
          <a:prstGeom prst="rect">
            <a:avLst/>
          </a:prstGeom>
        </p:spPr>
      </p:pic>
      <p:sp>
        <p:nvSpPr>
          <p:cNvPr id="11" name="Téglalap 10"/>
          <p:cNvSpPr/>
          <p:nvPr/>
        </p:nvSpPr>
        <p:spPr>
          <a:xfrm>
            <a:off x="438150" y="605728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dirty="0">
                <a:hlinkClick r:id="rId5"/>
              </a:rPr>
              <a:t>https://css-tricks.com/quick-css-trick-how-to-center-an-object-exactly-in-the-center</a:t>
            </a:r>
            <a:r>
              <a:rPr lang="hu-HU" dirty="0" smtClean="0">
                <a:hlinkClick r:id="rId5"/>
              </a:rPr>
              <a:t>/</a:t>
            </a:r>
            <a:r>
              <a:rPr lang="hu-HU" dirty="0" smtClean="0"/>
              <a:t> </a:t>
            </a:r>
            <a:endParaRPr lang="hu-HU" dirty="0"/>
          </a:p>
        </p:txBody>
      </p:sp>
      <p:cxnSp>
        <p:nvCxnSpPr>
          <p:cNvPr id="13" name="Egyenes összekötő nyíllal 12"/>
          <p:cNvCxnSpPr/>
          <p:nvPr/>
        </p:nvCxnSpPr>
        <p:spPr>
          <a:xfrm>
            <a:off x="1876425" y="5553075"/>
            <a:ext cx="1143000" cy="514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756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750332"/>
            <a:ext cx="5479255" cy="5700254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476250" y="381000"/>
            <a:ext cx="344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-ennél kisebb </a:t>
            </a:r>
            <a:r>
              <a:rPr lang="hu-HU" dirty="0" err="1" smtClean="0"/>
              <a:t>viewporton</a:t>
            </a:r>
            <a:r>
              <a:rPr lang="hu-HU" dirty="0" smtClean="0"/>
              <a:t> elromlik: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127" y="662697"/>
            <a:ext cx="3871295" cy="5608806"/>
          </a:xfrm>
          <a:prstGeom prst="rect">
            <a:avLst/>
          </a:prstGeom>
        </p:spPr>
      </p:pic>
      <p:cxnSp>
        <p:nvCxnSpPr>
          <p:cNvPr id="6" name="Egyenes összekötő nyíllal 5"/>
          <p:cNvCxnSpPr>
            <a:stCxn id="3" idx="3"/>
          </p:cNvCxnSpPr>
          <p:nvPr/>
        </p:nvCxnSpPr>
        <p:spPr>
          <a:xfrm>
            <a:off x="3925528" y="565666"/>
            <a:ext cx="3494447" cy="263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zövegdoboz 6"/>
          <p:cNvSpPr txBox="1"/>
          <p:nvPr/>
        </p:nvSpPr>
        <p:spPr>
          <a:xfrm>
            <a:off x="2619375" y="6488668"/>
            <a:ext cx="693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-módosítsuk ennél a töréspontnál használva a </a:t>
            </a:r>
            <a:r>
              <a:rPr lang="hu-HU" b="1" dirty="0" err="1" smtClean="0"/>
              <a:t>media-query</a:t>
            </a:r>
            <a:r>
              <a:rPr lang="hu-HU" dirty="0" smtClean="0"/>
              <a:t> lekérdezést!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75384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327" y="2019300"/>
            <a:ext cx="4305673" cy="4610500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06" y="152400"/>
            <a:ext cx="7414166" cy="4812318"/>
          </a:xfrm>
          <a:prstGeom prst="rect">
            <a:avLst/>
          </a:prstGeom>
        </p:spPr>
      </p:pic>
      <p:sp>
        <p:nvSpPr>
          <p:cNvPr id="4" name="Téglalap 3"/>
          <p:cNvSpPr/>
          <p:nvPr/>
        </p:nvSpPr>
        <p:spPr>
          <a:xfrm>
            <a:off x="630900" y="5739884"/>
            <a:ext cx="5824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hlinkClick r:id="rId4"/>
              </a:rPr>
              <a:t>https://</a:t>
            </a:r>
            <a:r>
              <a:rPr lang="hu-HU" dirty="0" smtClean="0">
                <a:hlinkClick r:id="rId4"/>
              </a:rPr>
              <a:t>www.w3schools.com/css/css3_mediaqueries_ex.asp</a:t>
            </a:r>
            <a:r>
              <a:rPr lang="hu-HU" dirty="0" smtClean="0"/>
              <a:t>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48925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0" y="76200"/>
            <a:ext cx="124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</a:t>
            </a:r>
            <a:r>
              <a:rPr lang="hu-HU" b="1" dirty="0" smtClean="0"/>
              <a:t>avek.html</a:t>
            </a:r>
            <a:endParaRPr lang="hu-HU" b="1" dirty="0"/>
          </a:p>
        </p:txBody>
      </p:sp>
      <p:sp>
        <p:nvSpPr>
          <p:cNvPr id="3" name="Szövegdoboz 2"/>
          <p:cNvSpPr txBox="1"/>
          <p:nvPr/>
        </p:nvSpPr>
        <p:spPr>
          <a:xfrm>
            <a:off x="171450" y="609600"/>
            <a:ext cx="11782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-a menüsor után legyen egy banner(transzparens)  : egy </a:t>
            </a:r>
            <a:r>
              <a:rPr lang="hu-HU" b="1" dirty="0" smtClean="0"/>
              <a:t>400px magasságú tároló</a:t>
            </a:r>
            <a:r>
              <a:rPr lang="hu-HU" dirty="0" smtClean="0"/>
              <a:t>, s háttérképnek állítsuk be a </a:t>
            </a:r>
            <a:r>
              <a:rPr lang="hu-HU" b="1" dirty="0" smtClean="0"/>
              <a:t>banner.jpg</a:t>
            </a:r>
            <a:r>
              <a:rPr lang="hu-HU" dirty="0" smtClean="0"/>
              <a:t>-t</a:t>
            </a:r>
          </a:p>
          <a:p>
            <a:r>
              <a:rPr lang="hu-HU" dirty="0" smtClean="0"/>
              <a:t>- Az egész oldal háttérszíne legyen  : </a:t>
            </a:r>
            <a:r>
              <a:rPr lang="hu-HU" b="1" dirty="0"/>
              <a:t>#</a:t>
            </a:r>
            <a:r>
              <a:rPr lang="hu-HU" b="1" dirty="0" err="1"/>
              <a:t>fbefdb</a:t>
            </a:r>
            <a:r>
              <a:rPr lang="hu-HU" b="1" dirty="0" smtClean="0"/>
              <a:t> , </a:t>
            </a:r>
            <a:r>
              <a:rPr lang="hu-HU" dirty="0" smtClean="0"/>
              <a:t>a </a:t>
            </a:r>
            <a:r>
              <a:rPr lang="hu-HU" b="1" dirty="0" smtClean="0"/>
              <a:t>szöveg színe </a:t>
            </a:r>
            <a:r>
              <a:rPr lang="hu-HU" dirty="0" smtClean="0"/>
              <a:t>egyezzen meg a menüsor zöld színével</a:t>
            </a:r>
            <a:endParaRPr lang="hu-HU" b="1" dirty="0" smtClean="0"/>
          </a:p>
          <a:p>
            <a:r>
              <a:rPr lang="hu-HU" dirty="0" smtClean="0"/>
              <a:t>-</a:t>
            </a:r>
            <a:r>
              <a:rPr lang="hu-HU" dirty="0" err="1" smtClean="0"/>
              <a:t>wireframe</a:t>
            </a:r>
            <a:r>
              <a:rPr lang="hu-HU" dirty="0" smtClean="0"/>
              <a:t> alapján kialakítani az oszlopokat, kártyákat, használva a </a:t>
            </a:r>
            <a:r>
              <a:rPr lang="hu-HU" dirty="0" err="1" smtClean="0"/>
              <a:t>bootstrap</a:t>
            </a:r>
            <a:r>
              <a:rPr lang="hu-HU" dirty="0" smtClean="0"/>
              <a:t> </a:t>
            </a:r>
            <a:r>
              <a:rPr lang="hu-HU" b="1" dirty="0" err="1" smtClean="0"/>
              <a:t>card</a:t>
            </a:r>
            <a:r>
              <a:rPr lang="hu-HU" b="1" dirty="0" smtClean="0"/>
              <a:t> </a:t>
            </a:r>
            <a:r>
              <a:rPr lang="hu-HU" dirty="0" smtClean="0"/>
              <a:t>osztályát</a:t>
            </a:r>
          </a:p>
          <a:p>
            <a:pPr marL="285750" indent="-285750">
              <a:buFontTx/>
              <a:buChar char="-"/>
            </a:pPr>
            <a:r>
              <a:rPr lang="hu-HU" dirty="0" smtClean="0"/>
              <a:t>A kártyák címére kattintva jelenjen meg egy felugró ablakban egy bővebb információ a kiválasztott termékről, használjuk a </a:t>
            </a:r>
            <a:r>
              <a:rPr lang="hu-HU" dirty="0" err="1" smtClean="0"/>
              <a:t>bootsrapes</a:t>
            </a:r>
            <a:r>
              <a:rPr lang="hu-HU" dirty="0" smtClean="0"/>
              <a:t> </a:t>
            </a:r>
            <a:r>
              <a:rPr lang="hu-HU" b="1" dirty="0" err="1" smtClean="0"/>
              <a:t>modal</a:t>
            </a:r>
            <a:r>
              <a:rPr lang="hu-HU" dirty="0" smtClean="0"/>
              <a:t>  </a:t>
            </a:r>
            <a:r>
              <a:rPr lang="hu-HU" dirty="0" err="1" smtClean="0"/>
              <a:t>Javascript</a:t>
            </a:r>
            <a:r>
              <a:rPr lang="hu-HU" dirty="0" smtClean="0"/>
              <a:t> </a:t>
            </a:r>
            <a:r>
              <a:rPr lang="hu-HU" dirty="0" err="1" smtClean="0"/>
              <a:t>plugint</a:t>
            </a:r>
            <a:r>
              <a:rPr lang="hu-HU" dirty="0" smtClean="0"/>
              <a:t>:</a:t>
            </a:r>
          </a:p>
          <a:p>
            <a:r>
              <a:rPr lang="hu-HU" dirty="0">
                <a:hlinkClick r:id="rId2"/>
              </a:rPr>
              <a:t>https://getbootstrap.com/docs/4.6/components/modal</a:t>
            </a:r>
            <a:r>
              <a:rPr lang="hu-HU" dirty="0" smtClean="0">
                <a:hlinkClick r:id="rId2"/>
              </a:rPr>
              <a:t>/</a:t>
            </a:r>
            <a:r>
              <a:rPr lang="hu-HU" dirty="0" smtClean="0"/>
              <a:t> 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537" y="3254170"/>
            <a:ext cx="3623514" cy="3105869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71" y="2597266"/>
            <a:ext cx="3612707" cy="3762773"/>
          </a:xfrm>
          <a:prstGeom prst="rect">
            <a:avLst/>
          </a:prstGeom>
        </p:spPr>
      </p:pic>
      <p:cxnSp>
        <p:nvCxnSpPr>
          <p:cNvPr id="7" name="Egyenes összekötő nyíllal 6"/>
          <p:cNvCxnSpPr/>
          <p:nvPr/>
        </p:nvCxnSpPr>
        <p:spPr>
          <a:xfrm flipV="1">
            <a:off x="2695575" y="4895850"/>
            <a:ext cx="3105150" cy="1123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588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0" y="161925"/>
            <a:ext cx="412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-a kártyák függőlegesen ne érjék egymást: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793" y="161925"/>
            <a:ext cx="3840813" cy="3223539"/>
          </a:xfrm>
          <a:prstGeom prst="rect">
            <a:avLst/>
          </a:prstGeom>
        </p:spPr>
      </p:pic>
      <p:cxnSp>
        <p:nvCxnSpPr>
          <p:cNvPr id="5" name="Egyenes összekötő nyíllal 4"/>
          <p:cNvCxnSpPr>
            <a:stCxn id="2" idx="3"/>
          </p:cNvCxnSpPr>
          <p:nvPr/>
        </p:nvCxnSpPr>
        <p:spPr>
          <a:xfrm>
            <a:off x="4121449" y="346591"/>
            <a:ext cx="1384001" cy="2501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/>
          <p:cNvSpPr txBox="1"/>
          <p:nvPr/>
        </p:nvSpPr>
        <p:spPr>
          <a:xfrm>
            <a:off x="219076" y="3705225"/>
            <a:ext cx="1184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- A </a:t>
            </a:r>
            <a:r>
              <a:rPr lang="hu-HU" dirty="0" err="1" smtClean="0"/>
              <a:t>footer</a:t>
            </a:r>
            <a:r>
              <a:rPr lang="hu-HU" dirty="0" smtClean="0"/>
              <a:t> elkészítése a minta alapján : a kapcsolatokat tartalmazó oszlop </a:t>
            </a:r>
            <a:r>
              <a:rPr lang="hu-HU" dirty="0" err="1" smtClean="0"/>
              <a:t>eltolásást</a:t>
            </a:r>
            <a:r>
              <a:rPr lang="hu-HU" dirty="0" smtClean="0"/>
              <a:t> jobbra valósítsuk meg az </a:t>
            </a:r>
            <a:r>
              <a:rPr lang="hu-HU" b="1" dirty="0" err="1" smtClean="0"/>
              <a:t>offset</a:t>
            </a:r>
            <a:r>
              <a:rPr lang="hu-HU" b="1" dirty="0" smtClean="0"/>
              <a:t> </a:t>
            </a:r>
            <a:r>
              <a:rPr lang="hu-HU" dirty="0" smtClean="0"/>
              <a:t>osztályjelölővel</a:t>
            </a:r>
            <a:endParaRPr lang="hu-HU" dirty="0"/>
          </a:p>
        </p:txBody>
      </p:sp>
      <p:sp>
        <p:nvSpPr>
          <p:cNvPr id="7" name="Téglalap 6"/>
          <p:cNvSpPr/>
          <p:nvPr/>
        </p:nvSpPr>
        <p:spPr>
          <a:xfrm>
            <a:off x="2447924" y="4166890"/>
            <a:ext cx="7781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hlinkClick r:id="rId3"/>
              </a:rPr>
              <a:t>https://getbootstrap.com/docs/4.6/layout/grid/#</a:t>
            </a:r>
            <a:r>
              <a:rPr lang="hu-HU" dirty="0" smtClean="0">
                <a:hlinkClick r:id="rId3"/>
              </a:rPr>
              <a:t>offsetting-columns</a:t>
            </a:r>
            <a:r>
              <a:rPr lang="hu-HU" dirty="0" smtClean="0"/>
              <a:t> </a:t>
            </a:r>
            <a:endParaRPr lang="hu-HU" dirty="0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911" y="4743486"/>
            <a:ext cx="5837075" cy="1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28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35" y="106102"/>
            <a:ext cx="7498730" cy="6675698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765" y="2460886"/>
            <a:ext cx="3802710" cy="1966130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8924924" y="1537556"/>
            <a:ext cx="2428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- A felsorolás jelek helyett használjunk ikonokat:</a:t>
            </a:r>
            <a:endParaRPr lang="hu-HU" dirty="0"/>
          </a:p>
        </p:txBody>
      </p:sp>
      <p:sp>
        <p:nvSpPr>
          <p:cNvPr id="6" name="Téglalap 5"/>
          <p:cNvSpPr/>
          <p:nvPr/>
        </p:nvSpPr>
        <p:spPr>
          <a:xfrm>
            <a:off x="7898256" y="6412468"/>
            <a:ext cx="4347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hlinkClick r:id="rId4"/>
              </a:rPr>
              <a:t>https://</a:t>
            </a:r>
            <a:r>
              <a:rPr lang="hu-HU" dirty="0" smtClean="0">
                <a:hlinkClick r:id="rId4"/>
              </a:rPr>
              <a:t>kmagdi.github.io/kavezo/index.html</a:t>
            </a:r>
            <a:r>
              <a:rPr lang="hu-HU" dirty="0" smtClean="0"/>
              <a:t>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02541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638175" y="295275"/>
            <a:ext cx="85047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smtClean="0"/>
              <a:t>Feladat:</a:t>
            </a:r>
          </a:p>
          <a:p>
            <a:r>
              <a:rPr lang="hu-HU" dirty="0" err="1" smtClean="0"/>
              <a:t>Tessenek</a:t>
            </a:r>
            <a:r>
              <a:rPr lang="hu-HU" dirty="0" smtClean="0"/>
              <a:t> elkészíteni a sutik.html oldalt szerkezete legyen ugyanolyan mint a  kavek.html .</a:t>
            </a:r>
          </a:p>
          <a:p>
            <a:r>
              <a:rPr lang="hu-HU" dirty="0" smtClean="0"/>
              <a:t>Majd a blog.html oldalt a megadott minta szerint (4.dia)!</a:t>
            </a:r>
          </a:p>
          <a:p>
            <a:r>
              <a:rPr lang="hu-HU" dirty="0" smtClean="0"/>
              <a:t>Publikálják a </a:t>
            </a:r>
            <a:r>
              <a:rPr lang="hu-HU" dirty="0" err="1" smtClean="0"/>
              <a:t>GitHubon</a:t>
            </a:r>
            <a:r>
              <a:rPr lang="hu-HU" dirty="0" smtClean="0"/>
              <a:t>, majd a publikált oldal linkjét </a:t>
            </a:r>
            <a:r>
              <a:rPr lang="hu-HU" dirty="0" err="1" smtClean="0"/>
              <a:t>tessenek</a:t>
            </a:r>
            <a:r>
              <a:rPr lang="hu-HU" dirty="0" smtClean="0"/>
              <a:t> leadni!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99196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77" y="851647"/>
            <a:ext cx="6941065" cy="4580583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782" y="83722"/>
            <a:ext cx="3304312" cy="6721528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1013012" y="242047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index.html</a:t>
            </a:r>
            <a:endParaRPr lang="hu-HU" dirty="0"/>
          </a:p>
        </p:txBody>
      </p:sp>
      <p:cxnSp>
        <p:nvCxnSpPr>
          <p:cNvPr id="6" name="Egyenes összekötő nyíllal 5"/>
          <p:cNvCxnSpPr>
            <a:stCxn id="4" idx="2"/>
          </p:cNvCxnSpPr>
          <p:nvPr/>
        </p:nvCxnSpPr>
        <p:spPr>
          <a:xfrm flipH="1">
            <a:off x="1595718" y="611379"/>
            <a:ext cx="9379" cy="500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110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6" y="369332"/>
            <a:ext cx="5524979" cy="6172735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923364" y="0"/>
            <a:ext cx="1204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kavek.html</a:t>
            </a:r>
            <a:endParaRPr lang="hu-HU" dirty="0"/>
          </a:p>
        </p:txBody>
      </p:sp>
      <p:cxnSp>
        <p:nvCxnSpPr>
          <p:cNvPr id="5" name="Egyenes összekötő nyíllal 4"/>
          <p:cNvCxnSpPr>
            <a:stCxn id="3" idx="2"/>
          </p:cNvCxnSpPr>
          <p:nvPr/>
        </p:nvCxnSpPr>
        <p:spPr>
          <a:xfrm>
            <a:off x="1525773" y="369332"/>
            <a:ext cx="168557" cy="473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029" y="946666"/>
            <a:ext cx="2209992" cy="5700254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983" y="184666"/>
            <a:ext cx="4747176" cy="3472934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6501766" y="3612127"/>
            <a:ext cx="1600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-töréspont: </a:t>
            </a:r>
            <a:r>
              <a:rPr lang="hu-HU" b="1" dirty="0" smtClean="0"/>
              <a:t>md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342732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01" y="395680"/>
            <a:ext cx="7315834" cy="6462320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233" y="158835"/>
            <a:ext cx="2179509" cy="6629975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349623" y="26348"/>
            <a:ext cx="1081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blog.html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23596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/>
          <p:cNvSpPr/>
          <p:nvPr/>
        </p:nvSpPr>
        <p:spPr>
          <a:xfrm>
            <a:off x="1" y="2097311"/>
            <a:ext cx="12191999" cy="4760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/>
          <p:cNvSpPr txBox="1"/>
          <p:nvPr/>
        </p:nvSpPr>
        <p:spPr>
          <a:xfrm>
            <a:off x="4319452" y="95795"/>
            <a:ext cx="3531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smtClean="0"/>
              <a:t>A projekt megvalósításának lépései</a:t>
            </a:r>
            <a:endParaRPr lang="hu-HU" b="1" dirty="0"/>
          </a:p>
        </p:txBody>
      </p:sp>
      <p:sp>
        <p:nvSpPr>
          <p:cNvPr id="3" name="Szövegdoboz 2"/>
          <p:cNvSpPr txBox="1"/>
          <p:nvPr/>
        </p:nvSpPr>
        <p:spPr>
          <a:xfrm>
            <a:off x="102595" y="681054"/>
            <a:ext cx="11965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hu-HU" dirty="0" smtClean="0"/>
              <a:t>Létrehozunk egy helyi </a:t>
            </a:r>
            <a:r>
              <a:rPr lang="hu-HU" dirty="0" err="1" smtClean="0"/>
              <a:t>repositoryt</a:t>
            </a:r>
            <a:r>
              <a:rPr lang="hu-HU" dirty="0" smtClean="0"/>
              <a:t> a projektnek (pipáljuk be a Readme fájl </a:t>
            </a:r>
            <a:r>
              <a:rPr lang="hu-HU" dirty="0" err="1" smtClean="0"/>
              <a:t>létrehoztási</a:t>
            </a:r>
            <a:r>
              <a:rPr lang="hu-HU" dirty="0" smtClean="0"/>
              <a:t> lehetőséget, vagy hozzuk létre manuálisan), s a távoli </a:t>
            </a:r>
            <a:r>
              <a:rPr lang="hu-HU" dirty="0" err="1" smtClean="0"/>
              <a:t>repot</a:t>
            </a:r>
            <a:r>
              <a:rPr lang="hu-HU" dirty="0" smtClean="0"/>
              <a:t> is hozzuk létre!</a:t>
            </a:r>
          </a:p>
          <a:p>
            <a:pPr marL="342900" indent="-342900">
              <a:buAutoNum type="arabicPeriod"/>
            </a:pPr>
            <a:r>
              <a:rPr lang="hu-HU" dirty="0" smtClean="0"/>
              <a:t>A projektnek szüksége lesz képekre-ingyenes képek lelőhelye(az ingyenességért cserébe meg kell jelölnünk a forrást)</a:t>
            </a:r>
            <a:br>
              <a:rPr lang="hu-HU" dirty="0" smtClean="0"/>
            </a:br>
            <a:r>
              <a:rPr lang="hu-HU" dirty="0" smtClean="0"/>
              <a:t>Ezt egy md (markdown) fájlban szokás beletenni. A </a:t>
            </a:r>
            <a:r>
              <a:rPr lang="hu-HU" b="1" dirty="0" smtClean="0"/>
              <a:t>Readme.md </a:t>
            </a:r>
            <a:r>
              <a:rPr lang="hu-HU" dirty="0" smtClean="0"/>
              <a:t>fájlba tegyük be a képeink forrását!</a:t>
            </a:r>
            <a:endParaRPr lang="hu-HU" dirty="0"/>
          </a:p>
        </p:txBody>
      </p:sp>
      <p:sp>
        <p:nvSpPr>
          <p:cNvPr id="4" name="Szövegdoboz 3"/>
          <p:cNvSpPr txBox="1"/>
          <p:nvPr/>
        </p:nvSpPr>
        <p:spPr>
          <a:xfrm>
            <a:off x="1" y="2124883"/>
            <a:ext cx="529481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u-HU" b="1" dirty="0" smtClean="0"/>
              <a:t>Mi az a MarkDown?</a:t>
            </a:r>
          </a:p>
          <a:p>
            <a:pPr>
              <a:lnSpc>
                <a:spcPct val="150000"/>
              </a:lnSpc>
            </a:pPr>
            <a:r>
              <a:rPr lang="hu-HU" dirty="0"/>
              <a:t>A Markdown </a:t>
            </a:r>
            <a:r>
              <a:rPr lang="hu-HU" b="1" dirty="0" smtClean="0"/>
              <a:t>jelölőnyelv</a:t>
            </a:r>
            <a:r>
              <a:rPr lang="hu-HU" dirty="0" smtClean="0"/>
              <a:t>, egyszerű </a:t>
            </a:r>
            <a:r>
              <a:rPr lang="hu-HU" dirty="0"/>
              <a:t>szövegszintaxisra támaszkodik a dokumentum formázásához. Ellentétben egy olyan környezettel, mint a Microsoft Word, amely összetett és ember által nem olvasható rendszert használ a dőlt betű azonosításához, a Markdown könnyen azonosítható jelölőkódot használ a hangsúly és a dokumentum </a:t>
            </a:r>
            <a:endParaRPr lang="hu-HU" dirty="0" smtClean="0"/>
          </a:p>
          <a:p>
            <a:pPr>
              <a:lnSpc>
                <a:spcPct val="150000"/>
              </a:lnSpc>
            </a:pPr>
            <a:r>
              <a:rPr lang="hu-HU" dirty="0" smtClean="0"/>
              <a:t>felépítésének </a:t>
            </a:r>
            <a:r>
              <a:rPr lang="hu-HU" dirty="0"/>
              <a:t>jelzésére. 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081" y="2188677"/>
            <a:ext cx="6392092" cy="4577956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397" y="5088126"/>
            <a:ext cx="2030857" cy="1633169"/>
          </a:xfrm>
          <a:prstGeom prst="rect">
            <a:avLst/>
          </a:prstGeom>
        </p:spPr>
      </p:pic>
      <p:sp>
        <p:nvSpPr>
          <p:cNvPr id="9" name="Téglalap 8"/>
          <p:cNvSpPr/>
          <p:nvPr/>
        </p:nvSpPr>
        <p:spPr>
          <a:xfrm>
            <a:off x="7479620" y="326145"/>
            <a:ext cx="4712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hlinkClick r:id="rId4"/>
              </a:rPr>
              <a:t>https://www.markdownguide.org/basic-syntax</a:t>
            </a:r>
            <a:r>
              <a:rPr lang="hu-HU" dirty="0" smtClean="0">
                <a:hlinkClick r:id="rId4"/>
              </a:rPr>
              <a:t>/</a:t>
            </a:r>
            <a:r>
              <a:rPr lang="hu-HU" dirty="0" smtClean="0"/>
              <a:t>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90956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obbra nyíl 3"/>
          <p:cNvSpPr/>
          <p:nvPr/>
        </p:nvSpPr>
        <p:spPr>
          <a:xfrm>
            <a:off x="5052060" y="1394460"/>
            <a:ext cx="1242060" cy="541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zövegdoboz 4"/>
          <p:cNvSpPr txBox="1"/>
          <p:nvPr/>
        </p:nvSpPr>
        <p:spPr>
          <a:xfrm>
            <a:off x="2104733" y="4516873"/>
            <a:ext cx="266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Tekintsük meg a GH-</a:t>
            </a:r>
            <a:r>
              <a:rPr lang="hu-HU" dirty="0" err="1" smtClean="0"/>
              <a:t>on</a:t>
            </a:r>
            <a:r>
              <a:rPr lang="hu-HU" dirty="0" smtClean="0"/>
              <a:t> is !</a:t>
            </a:r>
            <a:endParaRPr lang="hu-HU" dirty="0"/>
          </a:p>
        </p:txBody>
      </p:sp>
      <p:sp>
        <p:nvSpPr>
          <p:cNvPr id="7" name="Lefelé nyíl 6"/>
          <p:cNvSpPr/>
          <p:nvPr/>
        </p:nvSpPr>
        <p:spPr>
          <a:xfrm rot="16200000">
            <a:off x="4754880" y="4480560"/>
            <a:ext cx="297180" cy="4419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211" y="477477"/>
            <a:ext cx="2915515" cy="2265723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27" y="477477"/>
            <a:ext cx="4260743" cy="2206456"/>
          </a:xfrm>
          <a:prstGeom prst="rect">
            <a:avLst/>
          </a:prstGeom>
        </p:spPr>
      </p:pic>
      <p:pic>
        <p:nvPicPr>
          <p:cNvPr id="2" name="Kép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451" y="3426848"/>
            <a:ext cx="3398815" cy="291871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95796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188259" y="942886"/>
            <a:ext cx="1185236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/>
              <a:t>4</a:t>
            </a:r>
            <a:r>
              <a:rPr lang="hu-HU" dirty="0" smtClean="0"/>
              <a:t>. </a:t>
            </a:r>
            <a:r>
              <a:rPr lang="hu-HU" dirty="0" smtClean="0"/>
              <a:t>Képek gyűjtése, mérete: célszerű egységes méretre szabni. Vegyük figyelembe a </a:t>
            </a:r>
            <a:r>
              <a:rPr lang="hu-HU" b="1" dirty="0" err="1" smtClean="0"/>
              <a:t>Bootsrap</a:t>
            </a:r>
            <a:r>
              <a:rPr lang="hu-HU" b="1" dirty="0" smtClean="0"/>
              <a:t> </a:t>
            </a:r>
            <a:r>
              <a:rPr lang="hu-HU" b="1" dirty="0" err="1" smtClean="0"/>
              <a:t>grid</a:t>
            </a:r>
            <a:r>
              <a:rPr lang="hu-HU" b="1" dirty="0" smtClean="0"/>
              <a:t> rendszerét</a:t>
            </a:r>
            <a:r>
              <a:rPr lang="hu-HU" dirty="0" smtClean="0"/>
              <a:t>!</a:t>
            </a:r>
            <a:br>
              <a:rPr lang="hu-HU" dirty="0" smtClean="0"/>
            </a:br>
            <a:r>
              <a:rPr lang="hu-HU" dirty="0" smtClean="0"/>
              <a:t>Akkor járunk jól ha a </a:t>
            </a:r>
            <a:r>
              <a:rPr lang="hu-HU" dirty="0" err="1" smtClean="0"/>
              <a:t>mobilos</a:t>
            </a:r>
            <a:r>
              <a:rPr lang="hu-HU" dirty="0" smtClean="0"/>
              <a:t> képernyő méretét vesszük figyelembe(ne feledkezzünk meg az oszlopok közti köz méretéről-</a:t>
            </a:r>
            <a:r>
              <a:rPr lang="hu-HU" dirty="0" err="1" smtClean="0"/>
              <a:t>gutter</a:t>
            </a:r>
            <a:r>
              <a:rPr lang="hu-HU" dirty="0" smtClean="0"/>
              <a:t>).</a:t>
            </a:r>
            <a:br>
              <a:rPr lang="hu-HU" dirty="0" smtClean="0"/>
            </a:br>
            <a:r>
              <a:rPr lang="hu-HU" dirty="0" smtClean="0"/>
              <a:t>A kép mérete optimális lesz ha mondjuk: </a:t>
            </a:r>
            <a:r>
              <a:rPr lang="hu-HU" b="1" dirty="0" smtClean="0"/>
              <a:t>400px széles</a:t>
            </a:r>
            <a:r>
              <a:rPr lang="hu-HU" dirty="0" smtClean="0"/>
              <a:t>. Az oldal betöltődésekor fontos, hogy ne MB-os képeink </a:t>
            </a:r>
            <a:r>
              <a:rPr lang="hu-HU" b="1" dirty="0" smtClean="0"/>
              <a:t>legyenek-keresőbarát oldalt </a:t>
            </a:r>
            <a:r>
              <a:rPr lang="hu-HU" dirty="0" smtClean="0"/>
              <a:t>kell megvalósítanunk!</a:t>
            </a:r>
            <a:br>
              <a:rPr lang="hu-HU" dirty="0" smtClean="0"/>
            </a:br>
            <a:r>
              <a:rPr lang="hu-HU" dirty="0" smtClean="0"/>
              <a:t>A </a:t>
            </a:r>
            <a:r>
              <a:rPr lang="hu-HU" dirty="0" err="1" smtClean="0"/>
              <a:t>google</a:t>
            </a:r>
            <a:r>
              <a:rPr lang="hu-HU" dirty="0" smtClean="0"/>
              <a:t> keresőmotorjai mérik az oldal </a:t>
            </a:r>
            <a:r>
              <a:rPr lang="hu-HU" b="1" dirty="0" smtClean="0"/>
              <a:t>betöltődési sebességét </a:t>
            </a:r>
            <a:r>
              <a:rPr lang="hu-HU" dirty="0" smtClean="0"/>
              <a:t>is.</a:t>
            </a:r>
            <a:br>
              <a:rPr lang="hu-HU" dirty="0" smtClean="0"/>
            </a:br>
            <a:r>
              <a:rPr lang="hu-HU" dirty="0" smtClean="0"/>
              <a:t>A kép méretezése után érdemes </a:t>
            </a:r>
            <a:r>
              <a:rPr lang="hu-HU" dirty="0" err="1" smtClean="0"/>
              <a:t>optimizálni</a:t>
            </a:r>
            <a:r>
              <a:rPr lang="hu-HU" dirty="0"/>
              <a:t>: </a:t>
            </a:r>
            <a:r>
              <a:rPr lang="hu-HU" dirty="0">
                <a:hlinkClick r:id="rId2"/>
              </a:rPr>
              <a:t>https://</a:t>
            </a:r>
            <a:r>
              <a:rPr lang="hu-HU" dirty="0" smtClean="0">
                <a:hlinkClick r:id="rId2"/>
              </a:rPr>
              <a:t>imagecompressor.com</a:t>
            </a:r>
            <a:r>
              <a:rPr lang="hu-HU" dirty="0" smtClean="0">
                <a:hlinkClick r:id="rId2"/>
              </a:rPr>
              <a:t>/</a:t>
            </a:r>
            <a:r>
              <a:rPr lang="hu-HU" dirty="0" smtClean="0"/>
              <a:t> </a:t>
            </a:r>
            <a:r>
              <a:rPr lang="hu-HU" dirty="0" smtClean="0"/>
              <a:t>  	(kep1.png)</a:t>
            </a:r>
            <a:r>
              <a:rPr lang="hu-HU" dirty="0" smtClean="0"/>
              <a:t/>
            </a:r>
            <a:br>
              <a:rPr lang="hu-HU" dirty="0" smtClean="0"/>
            </a:br>
            <a:r>
              <a:rPr lang="hu-HU" dirty="0" smtClean="0"/>
              <a:t>A képeknek létrehozunk egy mappát: </a:t>
            </a:r>
            <a:r>
              <a:rPr lang="hu-HU" b="1" dirty="0" err="1" smtClean="0"/>
              <a:t>img</a:t>
            </a:r>
            <a:r>
              <a:rPr lang="hu-HU" b="1" dirty="0" smtClean="0"/>
              <a:t>, </a:t>
            </a:r>
            <a:r>
              <a:rPr lang="hu-HU" dirty="0" smtClean="0"/>
              <a:t>s az átméretezett, s </a:t>
            </a:r>
            <a:r>
              <a:rPr lang="hu-HU" dirty="0" err="1" smtClean="0"/>
              <a:t>optimizált</a:t>
            </a:r>
            <a:r>
              <a:rPr lang="hu-HU" dirty="0" smtClean="0"/>
              <a:t> fotókat ide gyűjtjük.</a:t>
            </a:r>
            <a:br>
              <a:rPr lang="hu-HU" dirty="0" smtClean="0"/>
            </a:b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61" y="3465951"/>
            <a:ext cx="7997591" cy="3079039"/>
          </a:xfrm>
          <a:prstGeom prst="rect">
            <a:avLst/>
          </a:prstGeom>
        </p:spPr>
      </p:pic>
      <p:sp>
        <p:nvSpPr>
          <p:cNvPr id="4" name="Ellipszis 3"/>
          <p:cNvSpPr/>
          <p:nvPr/>
        </p:nvSpPr>
        <p:spPr>
          <a:xfrm>
            <a:off x="3642432" y="4220583"/>
            <a:ext cx="1028700" cy="44958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/>
          <p:cNvSpPr txBox="1"/>
          <p:nvPr/>
        </p:nvSpPr>
        <p:spPr>
          <a:xfrm>
            <a:off x="8528228" y="6175658"/>
            <a:ext cx="287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Legyen a képünk: 400x300px</a:t>
            </a:r>
            <a:endParaRPr lang="hu-HU" dirty="0"/>
          </a:p>
        </p:txBody>
      </p:sp>
      <p:sp>
        <p:nvSpPr>
          <p:cNvPr id="6" name="Szövegdoboz 5"/>
          <p:cNvSpPr txBox="1"/>
          <p:nvPr/>
        </p:nvSpPr>
        <p:spPr>
          <a:xfrm>
            <a:off x="188259" y="376518"/>
            <a:ext cx="385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3</a:t>
            </a:r>
            <a:r>
              <a:rPr lang="hu-HU" dirty="0" smtClean="0"/>
              <a:t>. </a:t>
            </a:r>
            <a:r>
              <a:rPr lang="hu-HU" dirty="0" smtClean="0"/>
              <a:t>munkakönyvtár struktúra kialakítása:</a:t>
            </a:r>
            <a:endParaRPr lang="hu-HU" dirty="0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623" y="58203"/>
            <a:ext cx="1335781" cy="879389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681" y="3370730"/>
            <a:ext cx="3121414" cy="2391354"/>
          </a:xfrm>
          <a:prstGeom prst="rect">
            <a:avLst/>
          </a:prstGeom>
        </p:spPr>
      </p:pic>
      <p:cxnSp>
        <p:nvCxnSpPr>
          <p:cNvPr id="10" name="Egyenes összekötő nyíllal 9"/>
          <p:cNvCxnSpPr/>
          <p:nvPr/>
        </p:nvCxnSpPr>
        <p:spPr>
          <a:xfrm flipV="1">
            <a:off x="10919012" y="5773271"/>
            <a:ext cx="331694" cy="587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491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95275" y="342900"/>
            <a:ext cx="347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 5. A begyűjtött ikonok átszínezése: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522" y="2752725"/>
            <a:ext cx="5761263" cy="3859732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89" y="712232"/>
            <a:ext cx="6441112" cy="21794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Ellipszis 4"/>
          <p:cNvSpPr/>
          <p:nvPr/>
        </p:nvSpPr>
        <p:spPr>
          <a:xfrm>
            <a:off x="6334125" y="5591175"/>
            <a:ext cx="942976" cy="4000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060" y="3541217"/>
            <a:ext cx="1669360" cy="1615316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161" y="3391539"/>
            <a:ext cx="1525989" cy="1550116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199" y="3669868"/>
            <a:ext cx="1646063" cy="381033"/>
          </a:xfrm>
          <a:prstGeom prst="rect">
            <a:avLst/>
          </a:prstGeom>
        </p:spPr>
      </p:pic>
      <p:sp>
        <p:nvSpPr>
          <p:cNvPr id="9" name="Jobbra nyíl 8"/>
          <p:cNvSpPr/>
          <p:nvPr/>
        </p:nvSpPr>
        <p:spPr>
          <a:xfrm>
            <a:off x="1738199" y="4348875"/>
            <a:ext cx="1614601" cy="3337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95060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0" y="0"/>
            <a:ext cx="1211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</a:t>
            </a:r>
            <a:r>
              <a:rPr lang="hu-HU" b="1" dirty="0" smtClean="0"/>
              <a:t>ndex.html</a:t>
            </a:r>
            <a:endParaRPr lang="hu-HU" b="1" dirty="0"/>
          </a:p>
        </p:txBody>
      </p:sp>
      <p:sp>
        <p:nvSpPr>
          <p:cNvPr id="3" name="Szövegdoboz 2"/>
          <p:cNvSpPr txBox="1"/>
          <p:nvPr/>
        </p:nvSpPr>
        <p:spPr>
          <a:xfrm>
            <a:off x="85726" y="369332"/>
            <a:ext cx="7258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-</a:t>
            </a:r>
            <a:r>
              <a:rPr lang="hu-HU" dirty="0" err="1" smtClean="0"/>
              <a:t>Bootstrap</a:t>
            </a:r>
            <a:r>
              <a:rPr lang="hu-HU" dirty="0" smtClean="0"/>
              <a:t> 4.6 – starter </a:t>
            </a:r>
            <a:r>
              <a:rPr lang="hu-HU" dirty="0" err="1" smtClean="0"/>
              <a:t>template</a:t>
            </a:r>
            <a:endParaRPr lang="hu-HU" dirty="0" smtClean="0"/>
          </a:p>
          <a:p>
            <a:r>
              <a:rPr lang="hu-HU" dirty="0" smtClean="0"/>
              <a:t>-a tároló kitölti mindig a rendelkezésre álló helyet (</a:t>
            </a:r>
            <a:r>
              <a:rPr lang="hu-HU" dirty="0" err="1" smtClean="0"/>
              <a:t>container</a:t>
            </a:r>
            <a:r>
              <a:rPr lang="hu-HU" dirty="0" smtClean="0"/>
              <a:t>-fluid)</a:t>
            </a:r>
          </a:p>
          <a:p>
            <a:r>
              <a:rPr lang="hu-HU" dirty="0" smtClean="0"/>
              <a:t>-</a:t>
            </a:r>
            <a:r>
              <a:rPr lang="hu-HU" dirty="0" err="1" smtClean="0"/>
              <a:t>navbar</a:t>
            </a:r>
            <a:r>
              <a:rPr lang="hu-HU" dirty="0" smtClean="0"/>
              <a:t> keresése: 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dirty="0" smtClean="0"/>
              <a:t>rögzítve legyen az oldal tetején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dirty="0" smtClean="0"/>
              <a:t>hamburger menü kis képernyőn, a töréspont legyen md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b="1" dirty="0" err="1"/>
              <a:t>m</a:t>
            </a:r>
            <a:r>
              <a:rPr lang="hu-HU" b="1" dirty="0" err="1" smtClean="0"/>
              <a:t>r-auto</a:t>
            </a:r>
            <a:r>
              <a:rPr lang="hu-HU" b="1" dirty="0" smtClean="0"/>
              <a:t> </a:t>
            </a:r>
            <a:r>
              <a:rPr lang="hu-HU" dirty="0" smtClean="0"/>
              <a:t>/ </a:t>
            </a:r>
            <a:r>
              <a:rPr lang="hu-HU" b="1" dirty="0" smtClean="0"/>
              <a:t>ml-</a:t>
            </a:r>
            <a:r>
              <a:rPr lang="hu-HU" b="1" dirty="0" err="1" smtClean="0"/>
              <a:t>auto</a:t>
            </a:r>
            <a:r>
              <a:rPr lang="hu-HU" dirty="0" smtClean="0"/>
              <a:t> a tartalom jobb illetve bal szélére helyezése egy </a:t>
            </a:r>
            <a:r>
              <a:rPr lang="hu-HU" dirty="0" err="1" smtClean="0"/>
              <a:t>flexboxban</a:t>
            </a:r>
            <a:r>
              <a:rPr lang="hu-HU" dirty="0" smtClean="0"/>
              <a:t>, s az &lt;</a:t>
            </a:r>
            <a:r>
              <a:rPr lang="hu-HU" dirty="0" err="1" smtClean="0"/>
              <a:t>ul</a:t>
            </a:r>
            <a:r>
              <a:rPr lang="hu-HU" dirty="0" smtClean="0"/>
              <a:t>&gt; elemet megvizsgálva: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214" y="0"/>
            <a:ext cx="4780327" cy="315468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149" y="2061190"/>
            <a:ext cx="2674852" cy="449619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38" y="3311050"/>
            <a:ext cx="9967824" cy="891617"/>
          </a:xfrm>
          <a:prstGeom prst="rect">
            <a:avLst/>
          </a:prstGeom>
        </p:spPr>
      </p:pic>
      <p:cxnSp>
        <p:nvCxnSpPr>
          <p:cNvPr id="9" name="Egyenes összekötő nyíllal 8"/>
          <p:cNvCxnSpPr/>
          <p:nvPr/>
        </p:nvCxnSpPr>
        <p:spPr>
          <a:xfrm>
            <a:off x="1466850" y="2061190"/>
            <a:ext cx="1066800" cy="146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/>
          <p:cNvCxnSpPr/>
          <p:nvPr/>
        </p:nvCxnSpPr>
        <p:spPr>
          <a:xfrm>
            <a:off x="2371725" y="1981200"/>
            <a:ext cx="5615714" cy="1581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zövegdoboz 11"/>
          <p:cNvSpPr txBox="1"/>
          <p:nvPr/>
        </p:nvSpPr>
        <p:spPr>
          <a:xfrm>
            <a:off x="333375" y="4448175"/>
            <a:ext cx="807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-adjunk a menüsor hátterének </a:t>
            </a:r>
            <a:r>
              <a:rPr lang="hu-HU" b="1" dirty="0"/>
              <a:t>#</a:t>
            </a:r>
            <a:r>
              <a:rPr lang="hu-HU" b="1" dirty="0" smtClean="0"/>
              <a:t>1f5b25</a:t>
            </a:r>
            <a:r>
              <a:rPr lang="hu-HU" b="1" dirty="0"/>
              <a:t> </a:t>
            </a:r>
            <a:r>
              <a:rPr lang="hu-HU" dirty="0" smtClean="0"/>
              <a:t>színt, a szövegnek meg fehéret </a:t>
            </a:r>
            <a:r>
              <a:rPr lang="hu-HU" b="1" dirty="0" smtClean="0"/>
              <a:t>(</a:t>
            </a:r>
            <a:r>
              <a:rPr lang="hu-HU" b="1" dirty="0" err="1" smtClean="0"/>
              <a:t>navbar-dark</a:t>
            </a:r>
            <a:r>
              <a:rPr lang="hu-HU" b="1" dirty="0" smtClean="0"/>
              <a:t>)</a:t>
            </a:r>
            <a:endParaRPr lang="hu-HU" b="1" dirty="0"/>
          </a:p>
        </p:txBody>
      </p:sp>
      <p:pic>
        <p:nvPicPr>
          <p:cNvPr id="13" name="Kép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3872" y="4817507"/>
            <a:ext cx="2234728" cy="1967827"/>
          </a:xfrm>
          <a:prstGeom prst="rect">
            <a:avLst/>
          </a:prstGeom>
        </p:spPr>
      </p:pic>
      <p:pic>
        <p:nvPicPr>
          <p:cNvPr id="14" name="Kép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183" y="4846538"/>
            <a:ext cx="7620660" cy="685859"/>
          </a:xfrm>
          <a:prstGeom prst="rect">
            <a:avLst/>
          </a:prstGeom>
        </p:spPr>
      </p:pic>
      <p:pic>
        <p:nvPicPr>
          <p:cNvPr id="15" name="Kép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801420"/>
            <a:ext cx="6211428" cy="96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17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18016F5ADCF444B4C3C7E2347100F6" ma:contentTypeVersion="6" ma:contentTypeDescription="Create a new document." ma:contentTypeScope="" ma:versionID="3aae0f3964eaab7e78d0b547de3791ba">
  <xsd:schema xmlns:xsd="http://www.w3.org/2001/XMLSchema" xmlns:xs="http://www.w3.org/2001/XMLSchema" xmlns:p="http://schemas.microsoft.com/office/2006/metadata/properties" xmlns:ns2="8fca5a32-f7c4-4e84-ba56-3dfa6473b36d" targetNamespace="http://schemas.microsoft.com/office/2006/metadata/properties" ma:root="true" ma:fieldsID="dba205460ed5554f85bc8945c006cf79" ns2:_="">
    <xsd:import namespace="8fca5a32-f7c4-4e84-ba56-3dfa6473b3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ca5a32-f7c4-4e84-ba56-3dfa6473b3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DF331BC-0222-4F66-AEB1-B725CDEF5F21}"/>
</file>

<file path=customXml/itemProps2.xml><?xml version="1.0" encoding="utf-8"?>
<ds:datastoreItem xmlns:ds="http://schemas.openxmlformats.org/officeDocument/2006/customXml" ds:itemID="{4CC08B59-9BDF-4A11-9AE5-FF3A82AE0413}"/>
</file>

<file path=customXml/itemProps3.xml><?xml version="1.0" encoding="utf-8"?>
<ds:datastoreItem xmlns:ds="http://schemas.openxmlformats.org/officeDocument/2006/customXml" ds:itemID="{89260D48-4E30-4DA2-9722-06DD76188D4C}"/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458</Words>
  <Application>Microsoft Office PowerPoint</Application>
  <PresentationFormat>Szélesvásznú</PresentationFormat>
  <Paragraphs>47</Paragraphs>
  <Slides>16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Office-téma</vt:lpstr>
      <vt:lpstr>Kávézó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Kávézó</dc:title>
  <dc:creator>KAM</dc:creator>
  <cp:lastModifiedBy>KAM</cp:lastModifiedBy>
  <cp:revision>44</cp:revision>
  <dcterms:created xsi:type="dcterms:W3CDTF">2021-11-21T08:00:05Z</dcterms:created>
  <dcterms:modified xsi:type="dcterms:W3CDTF">2021-11-21T19:19:53Z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0x0101001A18016F5ADCF444B4C3C7E2347100F6</vt:lpwstr>
  </property>
</Properties>
</file>